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8" r:id="rId2"/>
    <p:sldId id="291" r:id="rId3"/>
    <p:sldId id="289" r:id="rId4"/>
    <p:sldId id="287" r:id="rId5"/>
    <p:sldId id="299" r:id="rId6"/>
    <p:sldId id="292" r:id="rId7"/>
    <p:sldId id="293" r:id="rId8"/>
    <p:sldId id="300" r:id="rId9"/>
    <p:sldId id="301" r:id="rId10"/>
    <p:sldId id="294" r:id="rId11"/>
    <p:sldId id="317" r:id="rId12"/>
    <p:sldId id="303" r:id="rId13"/>
    <p:sldId id="304" r:id="rId14"/>
    <p:sldId id="309" r:id="rId15"/>
    <p:sldId id="295" r:id="rId16"/>
    <p:sldId id="305" r:id="rId17"/>
    <p:sldId id="306" r:id="rId18"/>
    <p:sldId id="307" r:id="rId19"/>
    <p:sldId id="318" r:id="rId20"/>
    <p:sldId id="319" r:id="rId21"/>
    <p:sldId id="320" r:id="rId22"/>
    <p:sldId id="296" r:id="rId23"/>
    <p:sldId id="308" r:id="rId24"/>
    <p:sldId id="310" r:id="rId25"/>
    <p:sldId id="297" r:id="rId26"/>
    <p:sldId id="311" r:id="rId27"/>
    <p:sldId id="298" r:id="rId28"/>
    <p:sldId id="314" r:id="rId29"/>
    <p:sldId id="312" r:id="rId30"/>
    <p:sldId id="313" r:id="rId31"/>
    <p:sldId id="315" r:id="rId32"/>
    <p:sldId id="316" r:id="rId3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FF00"/>
    <a:srgbClr val="FF3300"/>
    <a:srgbClr val="404040"/>
    <a:srgbClr val="464646"/>
    <a:srgbClr val="333333"/>
    <a:srgbClr val="4D4D4D"/>
    <a:srgbClr val="5F5F5F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4DD20FF-A61B-2C4B-905A-A76A71F666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090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37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641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248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684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5726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17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6000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712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646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7811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19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828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933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5009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67606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8000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068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8844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1588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8172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1668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1694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29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0275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402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30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1331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31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1379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32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79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381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5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8892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886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7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223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8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7367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4C4E8-482E-894A-972D-B3D5F3FF4336}" type="slidenum">
              <a:rPr lang="en-US"/>
              <a:pPr/>
              <a:t>9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892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861EF-87E1-6141-BF19-02851F4A88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D07DEA-763F-5B48-8F3D-BF6539D9C0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7CD390-F9FE-B34E-911E-DC3769EF636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AC653B-2792-104A-874B-264BE670A7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BB3384-C598-F04E-8B5D-06B1408B20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439294-939C-9947-9BC6-C807396E1A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05718-8235-CE47-A434-F04FC10A47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060785-79E8-F143-B82B-D6715F1010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A052FE-0EE7-2B41-A837-81EAA75E2C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9F506D-95E7-074B-A6E7-3BA4A3705F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90715A-E1E0-954E-BB25-0F25EEC6D4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F019B53-FCF4-E34D-9FE9-988BCB92000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5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Formulación Metodológica de un Problema </a:t>
            </a:r>
          </a:p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 Reconocimiento de Patrones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14207-BD10-DC4D-AE90-0AE10FC02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4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1071183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1418900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2559272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2971065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1778141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AFD758-CDB1-084F-B2A0-2D5D6449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690" y="2345558"/>
            <a:ext cx="660400" cy="254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64BB178-727C-584A-AA80-83FEE482F66D}"/>
              </a:ext>
            </a:extLst>
          </p:cNvPr>
          <p:cNvGrpSpPr/>
          <p:nvPr/>
        </p:nvGrpSpPr>
        <p:grpSpPr>
          <a:xfrm>
            <a:off x="164294" y="3867807"/>
            <a:ext cx="5380793" cy="2494314"/>
            <a:chOff x="164294" y="3867807"/>
            <a:chExt cx="5380793" cy="2494314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AC36471F-D242-CD4F-9009-1B2976EB67E1}"/>
                </a:ext>
              </a:extLst>
            </p:cNvPr>
            <p:cNvSpPr/>
            <p:nvPr/>
          </p:nvSpPr>
          <p:spPr bwMode="auto">
            <a:xfrm rot="2623948">
              <a:off x="3363310" y="3867807"/>
              <a:ext cx="325820" cy="472965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4B96A-F02F-0249-B124-B07DBAB55710}"/>
                </a:ext>
              </a:extLst>
            </p:cNvPr>
            <p:cNvSpPr/>
            <p:nvPr/>
          </p:nvSpPr>
          <p:spPr>
            <a:xfrm>
              <a:off x="231228" y="4461670"/>
              <a:ext cx="48400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Escalamiento: cada columna se normaliza…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E8260B-8B43-C445-B403-812946BA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7784" y="5109342"/>
              <a:ext cx="1828800" cy="3810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54544EC-68B4-9740-B7CE-96F109C3B62E}"/>
                </a:ext>
              </a:extLst>
            </p:cNvPr>
            <p:cNvCxnSpPr/>
            <p:nvPr/>
          </p:nvCxnSpPr>
          <p:spPr bwMode="auto">
            <a:xfrm>
              <a:off x="3384335" y="5496910"/>
              <a:ext cx="399393" cy="4309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58959B-5442-3E4A-A082-5F447F0B73D5}"/>
                </a:ext>
              </a:extLst>
            </p:cNvPr>
            <p:cNvSpPr/>
            <p:nvPr/>
          </p:nvSpPr>
          <p:spPr>
            <a:xfrm>
              <a:off x="2918039" y="5966513"/>
              <a:ext cx="1752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columna j de U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836A5A-0A2C-8C4F-824E-9ED394AC5BB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87066" y="5575740"/>
              <a:ext cx="310058" cy="4151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6BE7E1-3BCF-3E48-9EFC-4A34F1A0EDCE}"/>
                </a:ext>
              </a:extLst>
            </p:cNvPr>
            <p:cNvSpPr/>
            <p:nvPr/>
          </p:nvSpPr>
          <p:spPr>
            <a:xfrm>
              <a:off x="164294" y="5992789"/>
              <a:ext cx="2393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columna normalizada</a:t>
              </a:r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1079BE-46B5-4B41-AD74-3BE7788C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7087" y="5122042"/>
              <a:ext cx="1778000" cy="35560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32E2B7B-0043-9144-85CD-337DFD85F81A}"/>
              </a:ext>
            </a:extLst>
          </p:cNvPr>
          <p:cNvSpPr/>
          <p:nvPr/>
        </p:nvSpPr>
        <p:spPr>
          <a:xfrm>
            <a:off x="6232639" y="4204166"/>
            <a:ext cx="26065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Normalización:</a:t>
            </a:r>
          </a:p>
          <a:p>
            <a:pPr algn="l"/>
            <a:endParaRPr lang="es-ES_tradnl" dirty="0"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dirty="0" err="1">
                <a:latin typeface="Trebuchet MS" panose="020B0703020202090204" pitchFamily="34" charset="0"/>
              </a:rPr>
              <a:t>MinMax</a:t>
            </a:r>
            <a:r>
              <a:rPr lang="es-ES_tradnl" dirty="0">
                <a:latin typeface="Trebuchet MS" panose="020B0703020202090204" pitchFamily="34" charset="0"/>
              </a:rPr>
              <a:t>: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   min = 0, </a:t>
            </a:r>
            <a:r>
              <a:rPr lang="es-ES_tradnl" dirty="0" err="1">
                <a:latin typeface="Trebuchet MS" panose="020B0703020202090204" pitchFamily="34" charset="0"/>
              </a:rPr>
              <a:t>max</a:t>
            </a:r>
            <a:r>
              <a:rPr lang="es-ES_tradnl" dirty="0">
                <a:latin typeface="Trebuchet MS" panose="020B0703020202090204" pitchFamily="34" charset="0"/>
              </a:rPr>
              <a:t> = 1</a:t>
            </a:r>
          </a:p>
          <a:p>
            <a:pPr algn="l"/>
            <a:endParaRPr lang="es-ES_tradnl" dirty="0">
              <a:latin typeface="Trebuchet MS" panose="020B070302020209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dirty="0">
                <a:latin typeface="Trebuchet MS" panose="020B0703020202090204" pitchFamily="34" charset="0"/>
              </a:rPr>
              <a:t>Mean0: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   mean = 0, </a:t>
            </a:r>
            <a:r>
              <a:rPr lang="es-ES_tradnl" dirty="0" err="1">
                <a:latin typeface="Trebuchet MS" panose="020B0703020202090204" pitchFamily="34" charset="0"/>
              </a:rPr>
              <a:t>var</a:t>
            </a:r>
            <a:r>
              <a:rPr lang="es-ES_tradnl" dirty="0">
                <a:latin typeface="Trebuchet MS" panose="020B0703020202090204" pitchFamily="34" charset="0"/>
              </a:rPr>
              <a:t> = 1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5CA6CE-9CAF-344B-9904-D35DBA9B3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804" y="813245"/>
            <a:ext cx="3429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179E40-2EDF-AE4C-BB1F-E311CCA5C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142" y="802735"/>
            <a:ext cx="355600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A9F0940-333D-5642-9787-5FFA1E5AB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792" y="813245"/>
            <a:ext cx="355600" cy="228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27F7C0-910C-5E43-878D-B77FB6DA1B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461" y="771203"/>
            <a:ext cx="355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702838"/>
              </p:ext>
            </p:extLst>
          </p:nvPr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CC779F-20F2-F94D-9D1C-17C3FA2669F3}"/>
              </a:ext>
            </a:extLst>
          </p:cNvPr>
          <p:cNvSpPr/>
          <p:nvPr/>
        </p:nvSpPr>
        <p:spPr bwMode="auto">
          <a:xfrm>
            <a:off x="4448014" y="1580827"/>
            <a:ext cx="3967566" cy="3549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260E0-A10A-574B-A3F2-022534F8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33" y="4880029"/>
            <a:ext cx="342900" cy="2286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5177A65-4ACD-754B-9A41-73340E77BE8A}"/>
              </a:ext>
            </a:extLst>
          </p:cNvPr>
          <p:cNvSpPr/>
          <p:nvPr/>
        </p:nvSpPr>
        <p:spPr>
          <a:xfrm>
            <a:off x="5175037" y="3182336"/>
            <a:ext cx="1149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9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13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746603"/>
              </p:ext>
            </p:extLst>
          </p:nvPr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A49C4A-5F9A-E940-A7E6-84FED38AAFA3}"/>
              </a:ext>
            </a:extLst>
          </p:cNvPr>
          <p:cNvSpPr/>
          <p:nvPr/>
        </p:nvSpPr>
        <p:spPr bwMode="auto">
          <a:xfrm>
            <a:off x="4448014" y="1580827"/>
            <a:ext cx="3967566" cy="3549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38E7-F332-D842-8EF0-BA56D1BE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AB3974-6F90-3649-8584-685553AA02BF}"/>
              </a:ext>
            </a:extLst>
          </p:cNvPr>
          <p:cNvSpPr/>
          <p:nvPr/>
        </p:nvSpPr>
        <p:spPr>
          <a:xfrm>
            <a:off x="5013134" y="2918870"/>
            <a:ext cx="1473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Normalizada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con </a:t>
            </a:r>
            <a:r>
              <a:rPr lang="es-ES_tradnl" dirty="0" err="1">
                <a:latin typeface="Trebuchet MS" panose="020B0703020202090204" pitchFamily="34" charset="0"/>
              </a:rPr>
              <a:t>MinMax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4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729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4. Normalización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20" name="Left Brace 19">
            <a:extLst>
              <a:ext uri="{FF2B5EF4-FFF2-40B4-BE49-F238E27FC236}">
                <a16:creationId xmlns:a16="http://schemas.microsoft.com/office/drawing/2014/main" id="{66DEA4A8-1EA4-C249-8D6F-D6706EABB57A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6031AC-2829-984C-9763-52339342576C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F2D3B-17E7-944A-A1B8-5733FA10184C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223760-ECAF-E44C-9A92-1E57F127F18A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38E7-F332-D842-8EF0-BA56D1BE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89921-8A82-EF4B-9FF0-8AEA2B434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59" y="3162516"/>
            <a:ext cx="660400" cy="2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8E27F-10A3-1F41-BF7A-F23665D81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001" y="4818036"/>
            <a:ext cx="3429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CD0CB-ADDA-7D46-8D8B-2A7EB290C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361" y="4802536"/>
            <a:ext cx="3429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420AE-06D9-F446-99E2-5E6B09BAF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2383" y="4802535"/>
            <a:ext cx="355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3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33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658A4-91F4-844A-B267-6ADE8561B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b="2015"/>
          <a:stretch/>
        </p:blipFill>
        <p:spPr>
          <a:xfrm>
            <a:off x="1243524" y="2429789"/>
            <a:ext cx="6223000" cy="21705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1BA279-D4BF-DA44-B2AC-432E46F204B2}"/>
              </a:ext>
            </a:extLst>
          </p:cNvPr>
          <p:cNvSpPr/>
          <p:nvPr/>
        </p:nvSpPr>
        <p:spPr>
          <a:xfrm>
            <a:off x="1217904" y="1755776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1D para dos clases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6EEB24-CD78-6747-A1E3-06E010777BE7}"/>
              </a:ext>
            </a:extLst>
          </p:cNvPr>
          <p:cNvSpPr/>
          <p:nvPr/>
        </p:nvSpPr>
        <p:spPr>
          <a:xfrm>
            <a:off x="1233324" y="4899349"/>
            <a:ext cx="43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que discrimina mal (Rojo)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77C57C-B4EE-E449-BFBF-CC3ED513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63" y="4818036"/>
            <a:ext cx="965200" cy="228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26BB746-6627-7E41-A97C-0F10C0518398}"/>
              </a:ext>
            </a:extLst>
          </p:cNvPr>
          <p:cNvGrpSpPr/>
          <p:nvPr/>
        </p:nvGrpSpPr>
        <p:grpSpPr>
          <a:xfrm>
            <a:off x="1366613" y="2624918"/>
            <a:ext cx="5408376" cy="1094675"/>
            <a:chOff x="1366613" y="2624918"/>
            <a:chExt cx="5408376" cy="10946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6C0CE1-7968-E044-9C10-51AD47CFC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6613" y="2671413"/>
              <a:ext cx="1130300" cy="3683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B07348-15A1-D44B-9035-D798340D2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4689" y="2624918"/>
              <a:ext cx="1130300" cy="36830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893E6AB-59B9-1C40-BCB9-F81AE91CD6C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64442" y="3192651"/>
              <a:ext cx="650930" cy="5269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EF61028-6952-A746-9FB9-1C7312CEFC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09255" y="3161654"/>
              <a:ext cx="945397" cy="3254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D1AC0A7-C089-7646-838D-BC02BE244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930" y="1722602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658A4-91F4-844A-B267-6ADE8561B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71"/>
          <a:stretch/>
        </p:blipFill>
        <p:spPr>
          <a:xfrm>
            <a:off x="1243524" y="2429789"/>
            <a:ext cx="6223000" cy="21705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1160780" y="4852855"/>
            <a:ext cx="444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que discrimina bien (Área)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DBBB4-B719-E446-8B5A-B805CA91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63" y="4802537"/>
            <a:ext cx="96520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C1BCC-3787-FC47-97FC-6E4DF21BA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36" y="2671413"/>
            <a:ext cx="11303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4C455-2C18-C74F-816F-7737B4A8D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572" y="2624918"/>
            <a:ext cx="1130300" cy="3683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8DA2CC-6349-2449-9B36-36B33A078549}"/>
              </a:ext>
            </a:extLst>
          </p:cNvPr>
          <p:cNvCxnSpPr>
            <a:cxnSpLocks/>
          </p:cNvCxnSpPr>
          <p:nvPr/>
        </p:nvCxnSpPr>
        <p:spPr bwMode="auto">
          <a:xfrm flipH="1">
            <a:off x="6168325" y="3192651"/>
            <a:ext cx="650930" cy="5269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F9FAE7-FF26-AD44-B472-7FF276DEED8E}"/>
              </a:ext>
            </a:extLst>
          </p:cNvPr>
          <p:cNvCxnSpPr>
            <a:cxnSpLocks/>
          </p:cNvCxnSpPr>
          <p:nvPr/>
        </p:nvCxnSpPr>
        <p:spPr bwMode="auto">
          <a:xfrm>
            <a:off x="1115878" y="3161654"/>
            <a:ext cx="945397" cy="325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3BBE2-12A5-1946-9C03-D6A25B045D14}"/>
              </a:ext>
            </a:extLst>
          </p:cNvPr>
          <p:cNvSpPr/>
          <p:nvPr/>
        </p:nvSpPr>
        <p:spPr>
          <a:xfrm>
            <a:off x="1217904" y="1755776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1D para dos clases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082FAB-9342-0347-A405-CCCEDD4D5D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930" y="1722602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FB2E2-0FBC-694A-9657-EB4BDC85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1" y="1859797"/>
            <a:ext cx="4585652" cy="4830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3406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Característica que discriminan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bien (Área y Verde)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B72D2-0357-9D41-8356-E4863ADF5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679" y="2703478"/>
            <a:ext cx="11303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398C0-2670-F34C-A2AB-1185794F8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09" y="1763959"/>
            <a:ext cx="11303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881818" y="3073853"/>
            <a:ext cx="16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Verde)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6C94C-DEC1-564D-A48D-409D3CF06634}"/>
              </a:ext>
            </a:extLst>
          </p:cNvPr>
          <p:cNvSpPr/>
          <p:nvPr/>
        </p:nvSpPr>
        <p:spPr>
          <a:xfrm>
            <a:off x="398097" y="1314342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2D para dos clases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99D285-7DCE-D14D-AC61-93CC649A1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978" y="1302189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8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7CD1F1-91F1-0F4F-99A6-0BB65CDC8C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7901" y="2430189"/>
            <a:ext cx="4585652" cy="4361961"/>
          </a:xfrm>
          <a:prstGeom prst="rect">
            <a:avLst/>
          </a:prstGeom>
        </p:spPr>
      </p:pic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19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3406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Característica que discriminan 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mal (Área y Rojo)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B72D2-0357-9D41-8356-E4863ADF5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679" y="2703478"/>
            <a:ext cx="1130300" cy="36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2398C0-2670-F34C-A2AB-1185794F8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09" y="1763959"/>
            <a:ext cx="1130300" cy="368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949593" y="3073853"/>
            <a:ext cx="1509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Rojo)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6C94C-DEC1-564D-A48D-409D3CF06634}"/>
              </a:ext>
            </a:extLst>
          </p:cNvPr>
          <p:cNvSpPr/>
          <p:nvPr/>
        </p:nvSpPr>
        <p:spPr>
          <a:xfrm>
            <a:off x="398097" y="1314342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Histogramas en 2D para dos clases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99D285-7DCE-D14D-AC61-93CC649A1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978" y="1302189"/>
            <a:ext cx="1179424" cy="3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5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A04DAC-3B06-F240-9CB3-367D0ADCC047}"/>
              </a:ext>
            </a:extLst>
          </p:cNvPr>
          <p:cNvSpPr/>
          <p:nvPr/>
        </p:nvSpPr>
        <p:spPr bwMode="auto">
          <a:xfrm>
            <a:off x="788277" y="4992411"/>
            <a:ext cx="7220606" cy="119818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BA9DC2-387B-3B49-AB61-1C9C11A58E72}"/>
              </a:ext>
            </a:extLst>
          </p:cNvPr>
          <p:cNvSpPr/>
          <p:nvPr/>
        </p:nvSpPr>
        <p:spPr bwMode="auto">
          <a:xfrm>
            <a:off x="783021" y="2454164"/>
            <a:ext cx="7220606" cy="2496207"/>
          </a:xfrm>
          <a:prstGeom prst="roundRect">
            <a:avLst>
              <a:gd name="adj" fmla="val 614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60CD04-3FEC-6240-88AA-854E63A23F48}"/>
              </a:ext>
            </a:extLst>
          </p:cNvPr>
          <p:cNvSpPr/>
          <p:nvPr/>
        </p:nvSpPr>
        <p:spPr bwMode="auto">
          <a:xfrm>
            <a:off x="777766" y="998483"/>
            <a:ext cx="7220606" cy="1397876"/>
          </a:xfrm>
          <a:prstGeom prst="roundRect">
            <a:avLst>
              <a:gd name="adj" fmla="val 914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7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AB1A72-A86B-3843-8F89-8E98942E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770308"/>
            <a:ext cx="7514897" cy="56294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A869A8-6486-CA40-897D-9D956B762BDF}"/>
              </a:ext>
            </a:extLst>
          </p:cNvPr>
          <p:cNvSpPr/>
          <p:nvPr/>
        </p:nvSpPr>
        <p:spPr bwMode="auto">
          <a:xfrm>
            <a:off x="1061545" y="935421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1E500F-24B3-8443-AACC-2BF5F5C2955A}"/>
              </a:ext>
            </a:extLst>
          </p:cNvPr>
          <p:cNvSpPr/>
          <p:nvPr/>
        </p:nvSpPr>
        <p:spPr bwMode="auto">
          <a:xfrm>
            <a:off x="3568262" y="888125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C623F3-08B4-9048-9BAF-BFD45858CA06}"/>
              </a:ext>
            </a:extLst>
          </p:cNvPr>
          <p:cNvSpPr/>
          <p:nvPr/>
        </p:nvSpPr>
        <p:spPr bwMode="auto">
          <a:xfrm>
            <a:off x="6022428" y="914402"/>
            <a:ext cx="987972" cy="2207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07335-993D-4242-B972-067DDCAD44F7}"/>
              </a:ext>
            </a:extLst>
          </p:cNvPr>
          <p:cNvSpPr txBox="1"/>
          <p:nvPr/>
        </p:nvSpPr>
        <p:spPr>
          <a:xfrm>
            <a:off x="2016641" y="87235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_tradnl"/>
              <a:t>mal                       aceptable                         muy bien </a:t>
            </a:r>
          </a:p>
        </p:txBody>
      </p:sp>
    </p:spTree>
    <p:extLst>
      <p:ext uri="{BB962C8B-B14F-4D97-AF65-F5344CB8AC3E}">
        <p14:creationId xmlns:p14="http://schemas.microsoft.com/office/powerpoint/2010/main" val="3916183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647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5. Análisis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AB1A72-A86B-3843-8F89-8E98942E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4" y="770308"/>
            <a:ext cx="7514897" cy="5629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432879-84DA-A445-8AA9-304CB9D9C4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6" y="3696426"/>
            <a:ext cx="7525407" cy="25699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1B833F-C1BB-8140-95DB-12CB6173EA9E}"/>
              </a:ext>
            </a:extLst>
          </p:cNvPr>
          <p:cNvSpPr/>
          <p:nvPr/>
        </p:nvSpPr>
        <p:spPr bwMode="auto">
          <a:xfrm>
            <a:off x="1061545" y="935421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4848CD-5E10-E943-BC2D-852415BC0169}"/>
              </a:ext>
            </a:extLst>
          </p:cNvPr>
          <p:cNvSpPr/>
          <p:nvPr/>
        </p:nvSpPr>
        <p:spPr bwMode="auto">
          <a:xfrm>
            <a:off x="3568262" y="888125"/>
            <a:ext cx="472965" cy="220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E6A5B-B00A-8544-9461-DE553AE38E09}"/>
              </a:ext>
            </a:extLst>
          </p:cNvPr>
          <p:cNvSpPr/>
          <p:nvPr/>
        </p:nvSpPr>
        <p:spPr bwMode="auto">
          <a:xfrm>
            <a:off x="6022428" y="914402"/>
            <a:ext cx="987972" cy="2207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84AB1-0A2D-634D-A2FC-FC76E22F828D}"/>
              </a:ext>
            </a:extLst>
          </p:cNvPr>
          <p:cNvSpPr txBox="1"/>
          <p:nvPr/>
        </p:nvSpPr>
        <p:spPr>
          <a:xfrm>
            <a:off x="2016641" y="87235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_tradnl"/>
              <a:t>mal                       aceptable                         muy bien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38D297-B477-174E-A1B5-B2CC600AC871}"/>
              </a:ext>
            </a:extLst>
          </p:cNvPr>
          <p:cNvSpPr/>
          <p:nvPr/>
        </p:nvSpPr>
        <p:spPr bwMode="auto">
          <a:xfrm>
            <a:off x="7478110" y="4056993"/>
            <a:ext cx="814552" cy="5360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36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71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8512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6. Selección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23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4C23C-3E11-6E41-9645-951759F8D645}"/>
              </a:ext>
            </a:extLst>
          </p:cNvPr>
          <p:cNvSpPr/>
          <p:nvPr/>
        </p:nvSpPr>
        <p:spPr>
          <a:xfrm>
            <a:off x="697928" y="1011482"/>
            <a:ext cx="594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escogen aquellas que en conjunto discriminan bien…</a:t>
            </a:r>
            <a:endParaRPr lang="en-US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33FA99D-38A2-394C-86E7-33020D946258}"/>
              </a:ext>
            </a:extLst>
          </p:cNvPr>
          <p:cNvGraphicFramePr>
            <a:graphicFrameLocks noGrp="1"/>
          </p:cNvGraphicFramePr>
          <p:nvPr/>
        </p:nvGraphicFramePr>
        <p:xfrm>
          <a:off x="1986453" y="2038134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A92D78F8-2932-7645-993E-AFF3E7D05CEF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E1674EF-20AC-2D48-87F8-2710F64B4E6F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38B38-8FF8-BA4A-938C-AEF419EAD743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06CE4-EE8D-6D4D-91A7-EB98A930F07C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AF86C8-5A55-3E4D-B5FB-2461C5808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480" y="4833533"/>
            <a:ext cx="3302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1F8BFE-D310-8548-961B-46C6FB1D9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59" y="3162516"/>
            <a:ext cx="66040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DC8722-FC1D-3E44-A58F-5975ECAFC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361" y="4802536"/>
            <a:ext cx="342900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54C159-BD61-9249-8417-E8F342771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383" y="4802535"/>
            <a:ext cx="355600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9CCE65-68E8-5C48-9468-C881B7856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001" y="4818036"/>
            <a:ext cx="342900" cy="228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511D32-FF0E-BE4A-B7A2-B81EE1A3A6DA}"/>
              </a:ext>
            </a:extLst>
          </p:cNvPr>
          <p:cNvGrpSpPr/>
          <p:nvPr/>
        </p:nvGrpSpPr>
        <p:grpSpPr>
          <a:xfrm>
            <a:off x="4680488" y="1735810"/>
            <a:ext cx="650929" cy="3921071"/>
            <a:chOff x="4680488" y="1735810"/>
            <a:chExt cx="650929" cy="392107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0101CA2-10F2-BC41-82C9-73E3E64E65F7}"/>
                </a:ext>
              </a:extLst>
            </p:cNvPr>
            <p:cNvCxnSpPr/>
            <p:nvPr/>
          </p:nvCxnSpPr>
          <p:spPr bwMode="auto">
            <a:xfrm>
              <a:off x="4680488" y="1813302"/>
              <a:ext cx="650929" cy="34716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0EE88B-CE7C-7C47-AD24-E7CAA5D974E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88976" y="1735810"/>
              <a:ext cx="464949" cy="392107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28523A7-99FF-E24F-B5BA-3CA1040A2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464" y="5905716"/>
            <a:ext cx="6604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C3C483-7314-6241-960C-48ADF6472974}"/>
              </a:ext>
            </a:extLst>
          </p:cNvPr>
          <p:cNvSpPr/>
          <p:nvPr/>
        </p:nvSpPr>
        <p:spPr>
          <a:xfrm>
            <a:off x="3365896" y="5786052"/>
            <a:ext cx="2908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Columnas escogidas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A60002-FD53-9E40-ABB7-A81C62E3EB2F}"/>
              </a:ext>
            </a:extLst>
          </p:cNvPr>
          <p:cNvGrpSpPr/>
          <p:nvPr/>
        </p:nvGrpSpPr>
        <p:grpSpPr>
          <a:xfrm rot="371431">
            <a:off x="7040054" y="1509839"/>
            <a:ext cx="650929" cy="3921071"/>
            <a:chOff x="4680488" y="1735810"/>
            <a:chExt cx="650929" cy="392107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C602282-5515-504E-A69F-1C491C123B1C}"/>
                </a:ext>
              </a:extLst>
            </p:cNvPr>
            <p:cNvCxnSpPr/>
            <p:nvPr/>
          </p:nvCxnSpPr>
          <p:spPr bwMode="auto">
            <a:xfrm>
              <a:off x="4680488" y="1813302"/>
              <a:ext cx="650929" cy="347162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F75C8A-3DAF-B947-9659-A2B502B129C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88976" y="1735810"/>
              <a:ext cx="464949" cy="392107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002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85128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6. Selección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4C23C-3E11-6E41-9645-951759F8D645}"/>
              </a:ext>
            </a:extLst>
          </p:cNvPr>
          <p:cNvSpPr/>
          <p:nvPr/>
        </p:nvSpPr>
        <p:spPr>
          <a:xfrm>
            <a:off x="697928" y="1011482"/>
            <a:ext cx="594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escogen aquellas que en conjunto discriminan bien…</a:t>
            </a:r>
            <a:endParaRPr lang="en-US" dirty="0"/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B33FA99D-38A2-394C-86E7-33020D946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133237"/>
              </p:ext>
            </p:extLst>
          </p:nvPr>
        </p:nvGraphicFramePr>
        <p:xfrm>
          <a:off x="1986453" y="2038134"/>
          <a:ext cx="36576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0.9751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A92D78F8-2932-7645-993E-AFF3E7D05CEF}"/>
              </a:ext>
            </a:extLst>
          </p:cNvPr>
          <p:cNvSpPr/>
          <p:nvPr/>
        </p:nvSpPr>
        <p:spPr bwMode="auto">
          <a:xfrm>
            <a:off x="1618591" y="2385851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E1674EF-20AC-2D48-87F8-2710F64B4E6F}"/>
              </a:ext>
            </a:extLst>
          </p:cNvPr>
          <p:cNvSpPr/>
          <p:nvPr/>
        </p:nvSpPr>
        <p:spPr bwMode="auto">
          <a:xfrm>
            <a:off x="1623846" y="3526223"/>
            <a:ext cx="63062" cy="111409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38B38-8FF8-BA4A-938C-AEF419EAD743}"/>
              </a:ext>
            </a:extLst>
          </p:cNvPr>
          <p:cNvSpPr/>
          <p:nvPr/>
        </p:nvSpPr>
        <p:spPr>
          <a:xfrm>
            <a:off x="494540" y="3938016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Naranjas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006CE4-EE8D-6D4D-91A7-EB98A930F07C}"/>
              </a:ext>
            </a:extLst>
          </p:cNvPr>
          <p:cNvSpPr/>
          <p:nvPr/>
        </p:nvSpPr>
        <p:spPr>
          <a:xfrm>
            <a:off x="331920" y="2745092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Mandarinas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523A7-99FF-E24F-B5BA-3CA1040A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464" y="5905716"/>
            <a:ext cx="6604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C3C483-7314-6241-960C-48ADF6472974}"/>
              </a:ext>
            </a:extLst>
          </p:cNvPr>
          <p:cNvSpPr/>
          <p:nvPr/>
        </p:nvSpPr>
        <p:spPr>
          <a:xfrm>
            <a:off x="3365896" y="5786052"/>
            <a:ext cx="2908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Columnas escogidas de </a:t>
            </a:r>
            <a:r>
              <a:rPr lang="es-ES_trad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6E29E-A74B-D542-83F3-90D3BAF10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24" y="3271003"/>
            <a:ext cx="584200" cy="25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4EE7C2-5F51-954C-8B23-C03E2D22D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019" y="4786366"/>
            <a:ext cx="825500" cy="16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D0FA4-A74B-BE40-9540-50BCE5D86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215" y="4786368"/>
            <a:ext cx="8255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6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6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486543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7. Diseño del Clasificador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FB2E2-0FBC-694A-9657-EB4BDC85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1" y="1859797"/>
            <a:ext cx="4585652" cy="48300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B018BB-BF3F-FB4A-8757-E62CF3CF6469}"/>
              </a:ext>
            </a:extLst>
          </p:cNvPr>
          <p:cNvSpPr/>
          <p:nvPr/>
        </p:nvSpPr>
        <p:spPr>
          <a:xfrm>
            <a:off x="257293" y="4480896"/>
            <a:ext cx="4190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La función     depende de parámetros que deben estimarse minimizando una función de costo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EAD330-415B-4448-8DD7-C15EEEC8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15" y="3089867"/>
            <a:ext cx="2209800" cy="368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B5FA60-ACE6-E541-BFB7-073B6CEC1F9A}"/>
              </a:ext>
            </a:extLst>
          </p:cNvPr>
          <p:cNvSpPr/>
          <p:nvPr/>
        </p:nvSpPr>
        <p:spPr>
          <a:xfrm>
            <a:off x="2881818" y="3073853"/>
            <a:ext cx="16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(Área , Verde)</a:t>
            </a:r>
            <a:endParaRPr lang="en-US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97A3103D-D843-3543-B37A-384450A719A4}"/>
              </a:ext>
            </a:extLst>
          </p:cNvPr>
          <p:cNvSpPr/>
          <p:nvPr/>
        </p:nvSpPr>
        <p:spPr bwMode="auto">
          <a:xfrm>
            <a:off x="5734364" y="3673097"/>
            <a:ext cx="4990461" cy="4448017"/>
          </a:xfrm>
          <a:prstGeom prst="arc">
            <a:avLst>
              <a:gd name="adj1" fmla="val 10830465"/>
              <a:gd name="adj2" fmla="val 13729377"/>
            </a:avLst>
          </a:prstGeom>
          <a:noFill/>
          <a:ln w="539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8062C824-BDA7-1E42-8644-A8DE37FEEDFB}"/>
              </a:ext>
            </a:extLst>
          </p:cNvPr>
          <p:cNvSpPr/>
          <p:nvPr/>
        </p:nvSpPr>
        <p:spPr bwMode="auto">
          <a:xfrm>
            <a:off x="5747280" y="3655016"/>
            <a:ext cx="4990461" cy="4448017"/>
          </a:xfrm>
          <a:prstGeom prst="arc">
            <a:avLst>
              <a:gd name="adj1" fmla="val 14819401"/>
              <a:gd name="adj2" fmla="val 15956601"/>
            </a:avLst>
          </a:prstGeom>
          <a:noFill/>
          <a:ln w="539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679697" y="1011482"/>
            <a:ext cx="507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busca la línea de separación entre las clases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4E379-E616-854B-A29C-B07456A51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573" y="1819006"/>
            <a:ext cx="1981200" cy="368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1EAB22-759D-A64D-BABB-5AE79DDE44F9}"/>
              </a:ext>
            </a:extLst>
          </p:cNvPr>
          <p:cNvCxnSpPr/>
          <p:nvPr/>
        </p:nvCxnSpPr>
        <p:spPr bwMode="auto">
          <a:xfrm>
            <a:off x="7563173" y="2309247"/>
            <a:ext cx="108488" cy="14103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4791C2-03B4-1349-91A8-87C5D42FC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925" y="4548217"/>
            <a:ext cx="177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440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5B0AD0-3CD7-5A48-BDAD-990CDA06809D}"/>
              </a:ext>
            </a:extLst>
          </p:cNvPr>
          <p:cNvSpPr/>
          <p:nvPr/>
        </p:nvSpPr>
        <p:spPr>
          <a:xfrm>
            <a:off x="457795" y="1809584"/>
            <a:ext cx="3417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anose="020B0703020202090204" pitchFamily="34" charset="0"/>
              </a:rPr>
              <a:t>Matriz de Confusión ‘C’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C32BC-F141-3B41-83F1-2599FCD62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5222" y="5441305"/>
            <a:ext cx="584200" cy="469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88981C5-E0C9-DF46-8788-EA6ECA4894F5}"/>
              </a:ext>
            </a:extLst>
          </p:cNvPr>
          <p:cNvSpPr/>
          <p:nvPr/>
        </p:nvSpPr>
        <p:spPr>
          <a:xfrm>
            <a:off x="2108260" y="5389691"/>
            <a:ext cx="5386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‘i’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clasificadas como clase ‘j’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5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29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04182"/>
              </p:ext>
            </p:extLst>
          </p:nvPr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C10697-5405-8D4D-B0DE-CA1375990FA9}"/>
              </a:ext>
            </a:extLst>
          </p:cNvPr>
          <p:cNvCxnSpPr/>
          <p:nvPr/>
        </p:nvCxnSpPr>
        <p:spPr bwMode="auto">
          <a:xfrm flipH="1">
            <a:off x="2665708" y="3471620"/>
            <a:ext cx="1844299" cy="2061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420811" y="5544675"/>
            <a:ext cx="5320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1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pero que fueron clasificadas como clase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2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745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 dirty="0">
                <a:latin typeface="Trebuchet MS" panose="020B0703020202090204" pitchFamily="34" charset="0"/>
              </a:rPr>
              <a:t>Durante la explicación seguiremos este ejemplo ...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28800" y="5715000"/>
            <a:ext cx="507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CL">
                <a:latin typeface="Trebuchet MS" panose="020B0703020202090204" pitchFamily="34" charset="0"/>
              </a:rPr>
              <a:t>¿cómo separar las mandarinas de las naranjas?</a:t>
            </a:r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0" y="609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n-US" smtClean="0">
                <a:latin typeface="Trebuchet MS" panose="020B0703020202090204" pitchFamily="34" charset="0"/>
              </a:rPr>
              <a:pPr/>
              <a:t>3</a:t>
            </a:fld>
            <a:endParaRPr lang="en-US">
              <a:latin typeface="Trebuchet MS" panose="020B070302020209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6E4CB-DD73-CC4E-BAFD-E210A9F32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" b="3333"/>
          <a:stretch/>
        </p:blipFill>
        <p:spPr>
          <a:xfrm rot="16200000">
            <a:off x="4941482" y="1652545"/>
            <a:ext cx="3645646" cy="4155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6B765-4006-8B44-B527-4B0D48FE3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2655" y="1666774"/>
            <a:ext cx="3633608" cy="41147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E071A-5C41-614B-8154-B64A8F1C272C}"/>
              </a:ext>
            </a:extLst>
          </p:cNvPr>
          <p:cNvSpPr txBox="1"/>
          <p:nvPr/>
        </p:nvSpPr>
        <p:spPr>
          <a:xfrm>
            <a:off x="286276" y="121513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Trebuchet MS" panose="020B0703020202090204" pitchFamily="34" charset="0"/>
              </a:rPr>
              <a:t>Mandarinas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606DBC-EEE0-674B-ABDD-C948DB29753E}"/>
              </a:ext>
            </a:extLst>
          </p:cNvPr>
          <p:cNvSpPr txBox="1"/>
          <p:nvPr/>
        </p:nvSpPr>
        <p:spPr>
          <a:xfrm>
            <a:off x="4758044" y="121513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latin typeface="Trebuchet MS" panose="020B0703020202090204" pitchFamily="34" charset="0"/>
              </a:rPr>
              <a:t>Naranjas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69919C-62E7-F242-9D2E-AF3427677ABA}"/>
              </a:ext>
            </a:extLst>
          </p:cNvPr>
          <p:cNvSpPr/>
          <p:nvPr/>
        </p:nvSpPr>
        <p:spPr bwMode="auto">
          <a:xfrm>
            <a:off x="152400" y="1733347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05023-3F6A-CC45-9818-58950CE4C41A}"/>
              </a:ext>
            </a:extLst>
          </p:cNvPr>
          <p:cNvSpPr/>
          <p:nvPr/>
        </p:nvSpPr>
        <p:spPr bwMode="auto">
          <a:xfrm>
            <a:off x="29017" y="5486400"/>
            <a:ext cx="8839200" cy="2478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CC5F8-EB0F-0644-B163-203AB3CE0368}"/>
              </a:ext>
            </a:extLst>
          </p:cNvPr>
          <p:cNvSpPr/>
          <p:nvPr/>
        </p:nvSpPr>
        <p:spPr bwMode="auto">
          <a:xfrm>
            <a:off x="4416859" y="1905836"/>
            <a:ext cx="341185" cy="36456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FCB9C-B7D3-5A44-8118-B0775BB8B852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</p:spTree>
    <p:extLst>
      <p:ext uri="{BB962C8B-B14F-4D97-AF65-F5344CB8AC3E}">
        <p14:creationId xmlns:p14="http://schemas.microsoft.com/office/powerpoint/2010/main" val="1811740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30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C10697-5405-8D4D-B0DE-CA1375990FA9}"/>
              </a:ext>
            </a:extLst>
          </p:cNvPr>
          <p:cNvCxnSpPr>
            <a:cxnSpLocks/>
          </p:cNvCxnSpPr>
          <p:nvPr/>
        </p:nvCxnSpPr>
        <p:spPr bwMode="auto">
          <a:xfrm flipH="1">
            <a:off x="2665709" y="3487119"/>
            <a:ext cx="604433" cy="2045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199597" y="5544675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Número de muestras que pertenecen a la clase 1 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y que fueron correctamente clasificadas como clase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84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4441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8. Evaluación de Desempeño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31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77E2F-9AFA-FC49-9638-73093D639F8F}"/>
              </a:ext>
            </a:extLst>
          </p:cNvPr>
          <p:cNvSpPr/>
          <p:nvPr/>
        </p:nvSpPr>
        <p:spPr>
          <a:xfrm>
            <a:off x="310372" y="1011482"/>
            <a:ext cx="5817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Se evalúa que tan bien se desempeña el clasificador…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82C3C08-1F6C-B049-B524-AFAB766E4C23}"/>
              </a:ext>
            </a:extLst>
          </p:cNvPr>
          <p:cNvGraphicFramePr>
            <a:graphicFrameLocks noGrp="1"/>
          </p:cNvGraphicFramePr>
          <p:nvPr/>
        </p:nvGraphicFramePr>
        <p:xfrm>
          <a:off x="1162373" y="2931332"/>
          <a:ext cx="682958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917">
                  <a:extLst>
                    <a:ext uri="{9D8B030D-6E8A-4147-A177-3AD203B41FA5}">
                      <a16:colId xmlns:a16="http://schemas.microsoft.com/office/drawing/2014/main" val="451403764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392212073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602544067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1756086955"/>
                    </a:ext>
                  </a:extLst>
                </a:gridCol>
                <a:gridCol w="1365917">
                  <a:extLst>
                    <a:ext uri="{9D8B030D-6E8A-4147-A177-3AD203B41FA5}">
                      <a16:colId xmlns:a16="http://schemas.microsoft.com/office/drawing/2014/main" val="4193418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8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2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12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883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550F68-E03D-A84A-8232-79CF11D7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2" y="3392190"/>
            <a:ext cx="3429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8856F-D81F-9148-9031-C8EAEC35D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00" y="3733150"/>
            <a:ext cx="355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660E1-9305-0A4C-BF97-DA7BAAAD6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5" y="4508069"/>
            <a:ext cx="469900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1EE949-0492-0545-A56A-1DF2CB30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14" y="3017647"/>
            <a:ext cx="342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6E1385-1A55-3A47-A969-ABD26C47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14" y="3017647"/>
            <a:ext cx="355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B81A0B-9A50-294A-AE30-CBA512EF4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176" y="3002152"/>
            <a:ext cx="469900" cy="2286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C90AEBB4-0905-4145-A673-EA214FCD0134}"/>
              </a:ext>
            </a:extLst>
          </p:cNvPr>
          <p:cNvSpPr/>
          <p:nvPr/>
        </p:nvSpPr>
        <p:spPr bwMode="auto">
          <a:xfrm>
            <a:off x="895424" y="3324748"/>
            <a:ext cx="158461" cy="1495228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2109C-8B2B-344C-9F87-FC92FD9642FA}"/>
              </a:ext>
            </a:extLst>
          </p:cNvPr>
          <p:cNvSpPr/>
          <p:nvPr/>
        </p:nvSpPr>
        <p:spPr>
          <a:xfrm>
            <a:off x="138710" y="3891522"/>
            <a:ext cx="62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Real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D8C2866-2E10-8A45-A011-C25D42C093FB}"/>
              </a:ext>
            </a:extLst>
          </p:cNvPr>
          <p:cNvSpPr/>
          <p:nvPr/>
        </p:nvSpPr>
        <p:spPr bwMode="auto">
          <a:xfrm rot="5400000">
            <a:off x="5168419" y="-23514"/>
            <a:ext cx="178498" cy="538593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67BEEB-F5A2-5546-97D3-0957B5181717}"/>
              </a:ext>
            </a:extLst>
          </p:cNvPr>
          <p:cNvSpPr/>
          <p:nvPr/>
        </p:nvSpPr>
        <p:spPr>
          <a:xfrm>
            <a:off x="4641049" y="2044641"/>
            <a:ext cx="125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Predicción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728905-2B7E-C741-9268-8612C9601226}"/>
              </a:ext>
            </a:extLst>
          </p:cNvPr>
          <p:cNvSpPr/>
          <p:nvPr/>
        </p:nvSpPr>
        <p:spPr>
          <a:xfrm>
            <a:off x="2092748" y="5544675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>
                <a:latin typeface="Trebuchet MS" panose="020B0703020202090204" pitchFamily="34" charset="0"/>
              </a:rPr>
              <a:t>Accuracy</a:t>
            </a:r>
            <a:r>
              <a:rPr lang="es-ES_tradnl" dirty="0">
                <a:latin typeface="Trebuchet MS" panose="020B0703020202090204" pitchFamily="34" charset="0"/>
              </a:rPr>
              <a:t> (</a:t>
            </a:r>
            <a:r>
              <a:rPr lang="es-ES_tradnl" dirty="0" err="1">
                <a:latin typeface="Trebuchet MS" panose="020B0703020202090204" pitchFamily="34" charset="0"/>
              </a:rPr>
              <a:t>Acc</a:t>
            </a:r>
            <a:r>
              <a:rPr lang="es-ES_tradnl" dirty="0">
                <a:latin typeface="Trebuchet MS" panose="020B0703020202090204" pitchFamily="34" charset="0"/>
              </a:rPr>
              <a:t>) = 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07360F-5E32-BE44-9C1C-6615CBBF145E}"/>
              </a:ext>
            </a:extLst>
          </p:cNvPr>
          <p:cNvSpPr/>
          <p:nvPr/>
        </p:nvSpPr>
        <p:spPr bwMode="auto">
          <a:xfrm rot="808605">
            <a:off x="2523252" y="3807657"/>
            <a:ext cx="5417884" cy="449451"/>
          </a:xfrm>
          <a:prstGeom prst="ellipse">
            <a:avLst/>
          </a:prstGeom>
          <a:solidFill>
            <a:srgbClr val="FF9300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044D9D-EECD-7441-838D-515E93C6ABD5}"/>
              </a:ext>
            </a:extLst>
          </p:cNvPr>
          <p:cNvSpPr/>
          <p:nvPr/>
        </p:nvSpPr>
        <p:spPr>
          <a:xfrm>
            <a:off x="4175249" y="5232126"/>
            <a:ext cx="22701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Suma de la Diagonal</a:t>
            </a:r>
          </a:p>
          <a:p>
            <a:endParaRPr lang="es-ES_tradnl" dirty="0">
              <a:latin typeface="Trebuchet MS" panose="020B0703020202090204" pitchFamily="34" charset="0"/>
            </a:endParaRPr>
          </a:p>
          <a:p>
            <a:r>
              <a:rPr lang="es-ES_tradnl" dirty="0">
                <a:latin typeface="Trebuchet MS" panose="020B0703020202090204" pitchFamily="34" charset="0"/>
              </a:rPr>
              <a:t>Total de Muestras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08A402-81A7-F94E-AEDB-E31BB3ACA431}"/>
              </a:ext>
            </a:extLst>
          </p:cNvPr>
          <p:cNvCxnSpPr>
            <a:stCxn id="20" idx="1"/>
            <a:endCxn id="20" idx="3"/>
          </p:cNvCxnSpPr>
          <p:nvPr/>
        </p:nvCxnSpPr>
        <p:spPr bwMode="auto">
          <a:xfrm>
            <a:off x="4175249" y="5693791"/>
            <a:ext cx="2270173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09519C-6564-2D4D-A5D3-B5AC3DA9A6B0}"/>
              </a:ext>
            </a:extLst>
          </p:cNvPr>
          <p:cNvSpPr/>
          <p:nvPr/>
        </p:nvSpPr>
        <p:spPr>
          <a:xfrm>
            <a:off x="6957114" y="5244599"/>
            <a:ext cx="1584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Existen otras </a:t>
            </a:r>
          </a:p>
          <a:p>
            <a:r>
              <a:rPr lang="es-ES_tradnl" dirty="0">
                <a:solidFill>
                  <a:srgbClr val="FF9300"/>
                </a:solidFill>
                <a:latin typeface="Trebuchet MS" panose="020B0703020202090204" pitchFamily="34" charset="0"/>
              </a:rPr>
              <a:t>métricas</a:t>
            </a:r>
            <a:endParaRPr lang="en-US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0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32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6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4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74767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1. Obtención de la Información Original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5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52BD8-A2E6-F64B-9CD9-EBB7A29B7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91" y="1906355"/>
            <a:ext cx="1816100" cy="17907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CD735-5074-3C45-812B-B6791024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514600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BF250-B2B6-824A-85E3-12F2E2B63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819400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C93F92-29B6-5340-BE5A-3C02ECE44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0" y="3101742"/>
            <a:ext cx="1803400" cy="17653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48164F-BF4E-C14E-B0FC-6C2DC520053B}"/>
              </a:ext>
            </a:extLst>
          </p:cNvPr>
          <p:cNvSpPr txBox="1"/>
          <p:nvPr/>
        </p:nvSpPr>
        <p:spPr>
          <a:xfrm>
            <a:off x="1828800" y="46037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410DF7-68CA-ED46-9194-F9E12DBD5AF0}"/>
              </a:ext>
            </a:extLst>
          </p:cNvPr>
          <p:cNvSpPr txBox="1"/>
          <p:nvPr/>
        </p:nvSpPr>
        <p:spPr>
          <a:xfrm>
            <a:off x="2035914" y="43223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FFFCF-F9D2-EB42-A181-F3218DC15A51}"/>
              </a:ext>
            </a:extLst>
          </p:cNvPr>
          <p:cNvSpPr txBox="1"/>
          <p:nvPr/>
        </p:nvSpPr>
        <p:spPr>
          <a:xfrm>
            <a:off x="2272860" y="40338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A425F-7A2C-9346-916E-AC5A37754945}"/>
              </a:ext>
            </a:extLst>
          </p:cNvPr>
          <p:cNvSpPr txBox="1"/>
          <p:nvPr/>
        </p:nvSpPr>
        <p:spPr>
          <a:xfrm>
            <a:off x="2962090" y="343045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E0AB7C-AF0B-AD40-9BA6-E44CF3E7D5A8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 flipV="1">
            <a:off x="2690650" y="3738230"/>
            <a:ext cx="428695" cy="41335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AADC1FC-D3BE-4B4A-9C93-1B3D95C28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41" y="2744828"/>
            <a:ext cx="508000" cy="393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6B020E-BB1E-AE40-BC68-F6F204AAA67F}"/>
              </a:ext>
            </a:extLst>
          </p:cNvPr>
          <p:cNvSpPr/>
          <p:nvPr/>
        </p:nvSpPr>
        <p:spPr>
          <a:xfrm>
            <a:off x="5237655" y="271855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C8C26F-6F65-D84A-8C9D-58E71EEB3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718552"/>
            <a:ext cx="2082800" cy="330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3545BB-50F4-034C-BA82-15A8EDBD8B3F}"/>
              </a:ext>
            </a:extLst>
          </p:cNvPr>
          <p:cNvSpPr/>
          <p:nvPr/>
        </p:nvSpPr>
        <p:spPr>
          <a:xfrm>
            <a:off x="4422582" y="3846069"/>
            <a:ext cx="302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Matriz (imagen) del objeto 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3D6407-BE0D-A543-AD28-ED7405AB6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032" y="3819292"/>
            <a:ext cx="139700" cy="3302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2C928F-9A37-7C47-9DC1-408AF982282D}"/>
              </a:ext>
            </a:extLst>
          </p:cNvPr>
          <p:cNvCxnSpPr>
            <a:stCxn id="18" idx="2"/>
          </p:cNvCxnSpPr>
          <p:nvPr/>
        </p:nvCxnSpPr>
        <p:spPr bwMode="auto">
          <a:xfrm>
            <a:off x="4695441" y="3138528"/>
            <a:ext cx="0" cy="6458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EEAE0E0-D962-A84B-B32B-0D9A2CC6AB25}"/>
              </a:ext>
            </a:extLst>
          </p:cNvPr>
          <p:cNvSpPr/>
          <p:nvPr/>
        </p:nvSpPr>
        <p:spPr>
          <a:xfrm>
            <a:off x="2656012" y="424956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N objetos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E31EC-A442-9F4F-A2BA-1C0E1DBD95AB}"/>
              </a:ext>
            </a:extLst>
          </p:cNvPr>
          <p:cNvSpPr/>
          <p:nvPr/>
        </p:nvSpPr>
        <p:spPr>
          <a:xfrm>
            <a:off x="116301" y="5403288"/>
            <a:ext cx="3502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Ejemplo: Mandarinas y Naranjas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671CE3-ED8F-9148-A788-EA7BF9EED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151666"/>
            <a:ext cx="254000" cy="177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513867-472A-7F41-A361-D796CE80BE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2836448"/>
            <a:ext cx="254000" cy="177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BC66D6-9FCD-3341-B07B-A88DC5595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2542761"/>
            <a:ext cx="254000" cy="1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F498B5-FF6F-0045-935B-BB52443C45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1905000"/>
            <a:ext cx="317500" cy="1778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5BAFE22-F522-854D-89F8-8C6AA69BFB23}"/>
              </a:ext>
            </a:extLst>
          </p:cNvPr>
          <p:cNvSpPr/>
          <p:nvPr/>
        </p:nvSpPr>
        <p:spPr>
          <a:xfrm>
            <a:off x="560164" y="882152"/>
            <a:ext cx="5363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Los datos (imágenes, señales, etc.) se capturan…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4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41296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2. Pre-procesamiento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6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821BA-DE63-1048-ADBA-D5946AD3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73" y="5228471"/>
            <a:ext cx="22860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1B1F-6309-A649-B539-0719190D1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69" y="2038350"/>
            <a:ext cx="508000" cy="393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F1DFDD-04B7-274E-8AF5-BB7143A05353}"/>
              </a:ext>
            </a:extLst>
          </p:cNvPr>
          <p:cNvSpPr/>
          <p:nvPr/>
        </p:nvSpPr>
        <p:spPr bwMode="auto">
          <a:xfrm>
            <a:off x="3276600" y="3329150"/>
            <a:ext cx="1219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51C391-583B-E047-87F8-B522AD6568B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2651569" y="3594496"/>
            <a:ext cx="625031" cy="1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CAFE69-67C3-B547-AE80-AA7B2F19B9E7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495800" y="3595850"/>
            <a:ext cx="8135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A5D955-9134-AF43-8FE3-D696D5088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15" y="2695413"/>
            <a:ext cx="1827209" cy="1836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E87E7-97A5-B94B-A29F-5539C974F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573" y="2191626"/>
            <a:ext cx="508000" cy="393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D1C1CD-7117-6545-B60E-088AEF94C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9709" y="3381980"/>
            <a:ext cx="201176" cy="36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636629" y="1197462"/>
            <a:ext cx="491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Los datos se limpian, filtran, segmentan, etc.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EBABCA-964A-7A48-8843-DEF2C20487F0}"/>
              </a:ext>
            </a:extLst>
          </p:cNvPr>
          <p:cNvSpPr/>
          <p:nvPr/>
        </p:nvSpPr>
        <p:spPr>
          <a:xfrm>
            <a:off x="3808250" y="52410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B3BD9A4-0EEF-9441-97D4-BC203CCE5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795" y="5241035"/>
            <a:ext cx="2082800" cy="33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29C3E4-097E-C242-AAC0-1B54AFE52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54" y="2726162"/>
            <a:ext cx="1738754" cy="17144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25461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50048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Formulación Metodológica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7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CC563-83F8-284F-9361-533B0E997AAD}"/>
              </a:ext>
            </a:extLst>
          </p:cNvPr>
          <p:cNvSpPr txBox="1"/>
          <p:nvPr/>
        </p:nvSpPr>
        <p:spPr>
          <a:xfrm>
            <a:off x="1283696" y="1033069"/>
            <a:ext cx="6468437" cy="5830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Obtención de la Información Original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Pre-procesamiento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latin typeface="Trebuchet MS" panose="020B0703020202090204" pitchFamily="34" charset="0"/>
              </a:rPr>
              <a:t>Extracción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Normalización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Análisis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Selección de Características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Diseño del Clasificador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s-ES_tradnl" sz="2800" dirty="0">
                <a:solidFill>
                  <a:schemeClr val="bg1">
                    <a:lumMod val="85000"/>
                  </a:schemeClr>
                </a:solidFill>
                <a:latin typeface="Trebuchet MS" panose="020B0703020202090204" pitchFamily="34" charset="0"/>
              </a:rPr>
              <a:t>Evaluación del Desempeño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s-ES_tradnl" sz="2800" dirty="0">
              <a:solidFill>
                <a:schemeClr val="bg1">
                  <a:lumMod val="85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3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0484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3. Extracción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8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F1DFDD-04B7-274E-8AF5-BB7143A05353}"/>
              </a:ext>
            </a:extLst>
          </p:cNvPr>
          <p:cNvSpPr/>
          <p:nvPr/>
        </p:nvSpPr>
        <p:spPr bwMode="auto">
          <a:xfrm>
            <a:off x="3276600" y="3329150"/>
            <a:ext cx="12192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51C391-583B-E047-87F8-B522AD6568B9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2651569" y="3594496"/>
            <a:ext cx="625031" cy="1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CAFE69-67C3-B547-AE80-AA7B2F19B9E7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4495800" y="3595850"/>
            <a:ext cx="8135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BA5D955-9134-AF43-8FE3-D696D508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2" y="2695413"/>
            <a:ext cx="1827209" cy="1836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E87E7-97A5-B94B-A29F-5539C974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66" y="2191626"/>
            <a:ext cx="508000" cy="3937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575533" y="1197462"/>
            <a:ext cx="503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 cara objeto se extraen M características…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A5C22B-C99C-B44C-9BA5-2260835284FA}"/>
              </a:ext>
            </a:extLst>
          </p:cNvPr>
          <p:cNvSpPr/>
          <p:nvPr/>
        </p:nvSpPr>
        <p:spPr>
          <a:xfrm>
            <a:off x="5250215" y="3945918"/>
            <a:ext cx="3351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Característica ‘j’ de Objeto ‘i’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C161C-09EA-1048-BED8-11001EEA5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887" y="3467756"/>
            <a:ext cx="533400" cy="3429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9E20FA4-E5B2-AB41-863A-E7FAB614009B}"/>
              </a:ext>
            </a:extLst>
          </p:cNvPr>
          <p:cNvSpPr/>
          <p:nvPr/>
        </p:nvSpPr>
        <p:spPr>
          <a:xfrm>
            <a:off x="3818760" y="506236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para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E6E98-FE38-8543-9907-6C764C078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606" y="5044091"/>
            <a:ext cx="22225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3A6A43-6218-8442-9207-DD43A564B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427" y="3351705"/>
            <a:ext cx="3937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B7DD28-2459-6B44-8C0C-DF20907ED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712" y="5048031"/>
            <a:ext cx="2501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28600" y="152400"/>
            <a:ext cx="60484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s-ES_tradnl" sz="3200" dirty="0">
                <a:solidFill>
                  <a:srgbClr val="FF9300"/>
                </a:solidFill>
                <a:latin typeface="Trebuchet MS" panose="020B0703020202090204" pitchFamily="34" charset="0"/>
              </a:rPr>
              <a:t>3. Extracción de Características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C72DBF-E317-EC44-A73D-53268C9A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61EF-87E1-6141-BF19-02851F4A8841}" type="slidenum">
              <a:rPr lang="es-ES_tradnl" smtClean="0">
                <a:latin typeface="Trebuchet MS" panose="020B0703020202090204" pitchFamily="34" charset="0"/>
              </a:rPr>
              <a:pPr/>
              <a:t>9</a:t>
            </a:fld>
            <a:endParaRPr lang="es-ES_tradnl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A8CC-89A1-E444-95C6-E7930B5F8A45}"/>
              </a:ext>
            </a:extLst>
          </p:cNvPr>
          <p:cNvSpPr txBox="1"/>
          <p:nvPr/>
        </p:nvSpPr>
        <p:spPr>
          <a:xfrm>
            <a:off x="76200" y="6483350"/>
            <a:ext cx="2781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PAT01_FormulacionMetodologica.pptx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991086-CF6F-DB4B-9C71-011DD0AFCCD0}"/>
              </a:ext>
            </a:extLst>
          </p:cNvPr>
          <p:cNvSpPr/>
          <p:nvPr/>
        </p:nvSpPr>
        <p:spPr>
          <a:xfrm>
            <a:off x="873710" y="955732"/>
            <a:ext cx="645279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s-ES_tradnl" dirty="0">
                <a:latin typeface="Trebuchet MS" panose="020B0703020202090204" pitchFamily="34" charset="0"/>
              </a:rPr>
              <a:t>Ejemplo: Para las Mandarinas (50) y Naranjas (75) se extrae:</a:t>
            </a: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Área (A)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Rojo (R)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Verde (G)</a:t>
            </a:r>
          </a:p>
          <a:p>
            <a:pPr marL="342900" indent="-342900" algn="l">
              <a:buAutoNum type="arabicParenR"/>
            </a:pPr>
            <a:r>
              <a:rPr lang="es-ES_tradnl" dirty="0">
                <a:latin typeface="Trebuchet MS" panose="020B0703020202090204" pitchFamily="34" charset="0"/>
              </a:rPr>
              <a:t>Azul (B) </a:t>
            </a:r>
          </a:p>
          <a:p>
            <a:pPr marL="342900" indent="-342900" algn="l">
              <a:buAutoNum type="arabicParenR"/>
            </a:pPr>
            <a:endParaRPr lang="es-ES_tradnl" dirty="0">
              <a:latin typeface="Trebuchet MS" panose="020B0703020202090204" pitchFamily="34" charset="0"/>
            </a:endParaRPr>
          </a:p>
          <a:p>
            <a:pPr algn="l"/>
            <a:r>
              <a:rPr lang="es-ES_tradnl" dirty="0">
                <a:latin typeface="Trebuchet MS" panose="020B0703020202090204" pitchFamily="34" charset="0"/>
              </a:rPr>
              <a:t>En este caso, N = 50 + 75 = 125:</a:t>
            </a:r>
            <a:endParaRPr lang="en-US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4C06DAE-4C4F-A346-A2EC-3E136FB24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90042"/>
              </p:ext>
            </p:extLst>
          </p:nvPr>
        </p:nvGraphicFramePr>
        <p:xfrm>
          <a:off x="1902370" y="3793362"/>
          <a:ext cx="6096000" cy="25958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564206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6773349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052567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832070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09087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22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13234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7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11957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77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12911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05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1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noProof="0"/>
                        <a:t>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17288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noProof="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610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9B6D7A9-1621-3745-8673-4F4F83827277}"/>
              </a:ext>
            </a:extLst>
          </p:cNvPr>
          <p:cNvGrpSpPr/>
          <p:nvPr/>
        </p:nvGrpSpPr>
        <p:grpSpPr>
          <a:xfrm>
            <a:off x="247837" y="4141079"/>
            <a:ext cx="1354988" cy="2254469"/>
            <a:chOff x="247837" y="4141079"/>
            <a:chExt cx="1354988" cy="2254469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6DEA4A8-1EA4-C249-8D6F-D6706EABB57A}"/>
                </a:ext>
              </a:extLst>
            </p:cNvPr>
            <p:cNvSpPr/>
            <p:nvPr/>
          </p:nvSpPr>
          <p:spPr bwMode="auto">
            <a:xfrm>
              <a:off x="1534508" y="4141079"/>
              <a:ext cx="63062" cy="111409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1D6031AC-2829-984C-9763-52339342576C}"/>
                </a:ext>
              </a:extLst>
            </p:cNvPr>
            <p:cNvSpPr/>
            <p:nvPr/>
          </p:nvSpPr>
          <p:spPr bwMode="auto">
            <a:xfrm>
              <a:off x="1539763" y="5281451"/>
              <a:ext cx="63062" cy="1114097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FF2D3B-17E7-944A-A1B8-5733FA10184C}"/>
                </a:ext>
              </a:extLst>
            </p:cNvPr>
            <p:cNvSpPr/>
            <p:nvPr/>
          </p:nvSpPr>
          <p:spPr>
            <a:xfrm>
              <a:off x="410457" y="5693244"/>
              <a:ext cx="1091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Naranjas</a:t>
              </a:r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223760-ECAF-E44C-9A92-1E57F127F18A}"/>
                </a:ext>
              </a:extLst>
            </p:cNvPr>
            <p:cNvSpPr/>
            <p:nvPr/>
          </p:nvSpPr>
          <p:spPr>
            <a:xfrm>
              <a:off x="247837" y="4500320"/>
              <a:ext cx="13436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Mandarinas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C9373B-B7D2-8C43-AC36-BE2DC6470BB5}"/>
              </a:ext>
            </a:extLst>
          </p:cNvPr>
          <p:cNvGrpSpPr/>
          <p:nvPr/>
        </p:nvGrpSpPr>
        <p:grpSpPr>
          <a:xfrm>
            <a:off x="6063617" y="2361464"/>
            <a:ext cx="2250937" cy="938785"/>
            <a:chOff x="6063617" y="2361464"/>
            <a:chExt cx="2250937" cy="9387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D8A8F7-22F2-C34E-A3B9-C74147E43196}"/>
                </a:ext>
              </a:extLst>
            </p:cNvPr>
            <p:cNvSpPr/>
            <p:nvPr/>
          </p:nvSpPr>
          <p:spPr>
            <a:xfrm>
              <a:off x="6063617" y="2361464"/>
              <a:ext cx="22509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Matriz </a:t>
              </a:r>
              <a:r>
                <a:rPr lang="es-ES_tradnl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s-ES_tradnl" dirty="0">
                  <a:latin typeface="Trebuchet MS" panose="020B0703020202090204" pitchFamily="34" charset="0"/>
                </a:rPr>
                <a:t> de 125 x 4</a:t>
              </a:r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AEBF793-B4E1-0746-845D-4ED4413378C3}"/>
                </a:ext>
              </a:extLst>
            </p:cNvPr>
            <p:cNvCxnSpPr/>
            <p:nvPr/>
          </p:nvCxnSpPr>
          <p:spPr bwMode="auto">
            <a:xfrm flipH="1">
              <a:off x="6884276" y="2879835"/>
              <a:ext cx="168165" cy="4204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B7F1BD-EF5C-AA43-90D9-A809715EC87F}"/>
              </a:ext>
            </a:extLst>
          </p:cNvPr>
          <p:cNvGrpSpPr/>
          <p:nvPr/>
        </p:nvGrpSpPr>
        <p:grpSpPr>
          <a:xfrm>
            <a:off x="3601764" y="3388272"/>
            <a:ext cx="5262836" cy="1964997"/>
            <a:chOff x="3601764" y="3388272"/>
            <a:chExt cx="5262836" cy="196499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D4DE440-A426-5543-A0A5-94FC63EB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4200" y="5099269"/>
              <a:ext cx="660400" cy="254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0DFFA15-193E-8440-99AB-ECC73CE72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1764" y="3430314"/>
              <a:ext cx="342900" cy="228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B9E15F-1A96-B04C-98CB-97806E0BF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1042" y="3419804"/>
              <a:ext cx="355600" cy="228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9AAA8C4-AB40-B849-B0DF-C0D3AE3C3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0752" y="3430314"/>
              <a:ext cx="355600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F956CD-D735-2D4A-909B-957762A2B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8421" y="3388272"/>
              <a:ext cx="355600" cy="2286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285ADE-D7A5-3F40-8C2D-B617B573FFD8}"/>
              </a:ext>
            </a:extLst>
          </p:cNvPr>
          <p:cNvGrpSpPr/>
          <p:nvPr/>
        </p:nvGrpSpPr>
        <p:grpSpPr>
          <a:xfrm>
            <a:off x="4582510" y="2896257"/>
            <a:ext cx="1267372" cy="1633702"/>
            <a:chOff x="4582510" y="2896257"/>
            <a:chExt cx="1267372" cy="163370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DEFF01A-DB31-7646-AACA-09C10578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91082" y="2896257"/>
              <a:ext cx="558800" cy="266700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0793CB-7C49-D940-8107-3ED49C0AF7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92110" y="3258207"/>
              <a:ext cx="399393" cy="9879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3DC50B5-0161-1245-A5D1-BF2006318174}"/>
                </a:ext>
              </a:extLst>
            </p:cNvPr>
            <p:cNvSpPr/>
            <p:nvPr/>
          </p:nvSpPr>
          <p:spPr bwMode="auto">
            <a:xfrm>
              <a:off x="4582510" y="4141076"/>
              <a:ext cx="714704" cy="388883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8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1233</Words>
  <Application>Microsoft Macintosh PowerPoint</Application>
  <PresentationFormat>On-screen Show (4:3)</PresentationFormat>
  <Paragraphs>528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48</cp:revision>
  <dcterms:created xsi:type="dcterms:W3CDTF">2013-03-14T12:02:24Z</dcterms:created>
  <dcterms:modified xsi:type="dcterms:W3CDTF">2021-03-23T13:56:58Z</dcterms:modified>
</cp:coreProperties>
</file>